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PT Sans Narrow"/>
      <p:regular r:id="rId36"/>
      <p:bold r:id="rId37"/>
    </p:embeddedFont>
    <p:embeddedFont>
      <p:font typeface="Merriweather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regular.fntdata"/><Relationship Id="rId41" Type="http://schemas.openxmlformats.org/officeDocument/2006/relationships/font" Target="fonts/Merriweather-bold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TSansNarrow-bold.fntdata"/><Relationship Id="rId14" Type="http://schemas.openxmlformats.org/officeDocument/2006/relationships/slide" Target="slides/slide9.xml"/><Relationship Id="rId36" Type="http://schemas.openxmlformats.org/officeDocument/2006/relationships/font" Target="fonts/PTSansNarrow-regular.fntdata"/><Relationship Id="rId17" Type="http://schemas.openxmlformats.org/officeDocument/2006/relationships/slide" Target="slides/slide12.xml"/><Relationship Id="rId39" Type="http://schemas.openxmlformats.org/officeDocument/2006/relationships/font" Target="fonts/Merriweather-bold.fntdata"/><Relationship Id="rId16" Type="http://schemas.openxmlformats.org/officeDocument/2006/relationships/slide" Target="slides/slide11.xml"/><Relationship Id="rId38" Type="http://schemas.openxmlformats.org/officeDocument/2006/relationships/font" Target="fonts/Merriweather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acecd882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acecd882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acbcfaa9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acbcfaa9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acbcfaa9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acbcfaa9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acbcfaa9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acbcfaa9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acbcfaa9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acbcfaa9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acbcfaa9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acbcfaa9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acbcfaa9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acbcfaa9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acbcfaa9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acbcfaa9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acecd882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acecd882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acbcfaa9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acbcfaa9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acecd882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acecd882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acbcfaa9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acbcfaa9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acbcfaa9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acbcfaa9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acbcfaa9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acbcfaa9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acbcfaa9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acbcfaa9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2109ae8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2109ae8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2109ae87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2109ae87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2109ae87d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2109ae87d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2109ae87d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2109ae87d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acbcfaa9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acbcfaa9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acbcfaa9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acbcfaa9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acecd882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acecd882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acecd8821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acecd8821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acecd8821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acecd8821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acecd882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acecd882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acbcfaa9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acbcfaa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acecd882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acecd882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acecd882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acecd882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acecd882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acecd882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EA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" name="Google Shape;64;p13"/>
          <p:cNvCxnSpPr/>
          <p:nvPr/>
        </p:nvCxnSpPr>
        <p:spPr>
          <a:xfrm rot="10800000">
            <a:off x="4314900" y="3310650"/>
            <a:ext cx="505800" cy="0"/>
          </a:xfrm>
          <a:prstGeom prst="straightConnector1">
            <a:avLst/>
          </a:prstGeom>
          <a:noFill/>
          <a:ln cap="flat" cmpd="sng" w="19050">
            <a:solidFill>
              <a:srgbClr val="FF58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3"/>
          <p:cNvSpPr txBox="1"/>
          <p:nvPr>
            <p:ph type="title"/>
          </p:nvPr>
        </p:nvSpPr>
        <p:spPr>
          <a:xfrm>
            <a:off x="311700" y="1832850"/>
            <a:ext cx="8512200" cy="14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Relationship Id="rId5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aps-bitsian.herokuapp.com/" TargetMode="External"/><Relationship Id="rId4" Type="http://schemas.openxmlformats.org/officeDocument/2006/relationships/hyperlink" Target="https://youtu.be/dM-3TJw0hH4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8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ctrTitle"/>
          </p:nvPr>
        </p:nvSpPr>
        <p:spPr>
          <a:xfrm>
            <a:off x="1004150" y="1398629"/>
            <a:ext cx="7136700" cy="13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6900">
                <a:solidFill>
                  <a:srgbClr val="37474F"/>
                </a:solidFill>
                <a:highlight>
                  <a:schemeClr val="lt1"/>
                </a:highlight>
              </a:rPr>
              <a:t>Programmer’s Date</a:t>
            </a:r>
            <a:endParaRPr/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Team BITSians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FEATURES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249100" y="620350"/>
            <a:ext cx="5416200" cy="3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Add Data Points : Places marker on coordinates from the database with all bed and ventilator related info.</a:t>
            </a:r>
            <a:endParaRPr sz="2000"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711650"/>
            <a:ext cx="6689051" cy="320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4258950" y="3839975"/>
            <a:ext cx="626100" cy="58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7875" y="1019622"/>
            <a:ext cx="3416125" cy="2981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0" l="970" r="0" t="8875"/>
          <a:stretch/>
        </p:blipFill>
        <p:spPr>
          <a:xfrm>
            <a:off x="228225" y="866550"/>
            <a:ext cx="8775599" cy="411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184200" y="76375"/>
            <a:ext cx="8775600" cy="3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Highlight Hospitals : Helps in tracking nearest medical or </a:t>
            </a: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healthcare</a:t>
            </a: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 service. </a:t>
            </a:r>
            <a:r>
              <a:rPr b="1" lang="en" sz="2000">
                <a:solidFill>
                  <a:srgbClr val="37474F"/>
                </a:solidFill>
                <a:highlight>
                  <a:schemeClr val="lt1"/>
                </a:highlight>
              </a:rPr>
              <a:t>Very useful in times of emergency.</a:t>
            </a:r>
            <a:endParaRPr b="1" sz="2000">
              <a:solidFill>
                <a:srgbClr val="37474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184200" y="0"/>
            <a:ext cx="8775600" cy="3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Discover Hospitals : Helps in finding the nearest hospital to whatever part of the map you’re looking at. </a:t>
            </a: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Configured</a:t>
            </a: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 to calculate nearest from center of map. </a:t>
            </a:r>
            <a:r>
              <a:rPr i="1" lang="en" sz="2000">
                <a:solidFill>
                  <a:srgbClr val="37474F"/>
                </a:solidFill>
                <a:highlight>
                  <a:srgbClr val="FFFFFF"/>
                </a:highlight>
              </a:rPr>
              <a:t>Required : Radius of Search (in mts).</a:t>
            </a:r>
            <a:endParaRPr i="1" sz="2000">
              <a:solidFill>
                <a:srgbClr val="37474F"/>
              </a:solidFill>
              <a:highlight>
                <a:srgbClr val="FFFFFF"/>
              </a:highlight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150" y="1248675"/>
            <a:ext cx="7172699" cy="36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/>
          <p:nvPr/>
        </p:nvSpPr>
        <p:spPr>
          <a:xfrm>
            <a:off x="4882800" y="1242125"/>
            <a:ext cx="1940700" cy="25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184200" y="76375"/>
            <a:ext cx="3232200" cy="41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Advanced Search</a:t>
            </a: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 : Helps in finding best (nearest + fastest) medical services based on user input and preference. </a:t>
            </a:r>
            <a:r>
              <a:rPr i="1" lang="en" sz="2000">
                <a:solidFill>
                  <a:srgbClr val="37474F"/>
                </a:solidFill>
                <a:highlight>
                  <a:srgbClr val="FFFFFF"/>
                </a:highlight>
              </a:rPr>
              <a:t>Required : Type of medical service.</a:t>
            </a:r>
            <a:endParaRPr i="1" sz="2000">
              <a:solidFill>
                <a:srgbClr val="37474F"/>
              </a:solidFill>
              <a:highlight>
                <a:srgbClr val="FFFFFF"/>
              </a:highlight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250" y="497875"/>
            <a:ext cx="5543550" cy="414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50" y="878612"/>
            <a:ext cx="8885299" cy="33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184200" y="76375"/>
            <a:ext cx="8775600" cy="3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Dynamic</a:t>
            </a: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 Routing :  Accepts input for start and end point from user and routes best possible alternative(s). Also, changes layer of map to show traffic.</a:t>
            </a:r>
            <a:endParaRPr i="1" sz="2000">
              <a:solidFill>
                <a:srgbClr val="37474F"/>
              </a:solidFill>
              <a:highlight>
                <a:srgbClr val="FFFFFF"/>
              </a:highlight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38" y="1221275"/>
            <a:ext cx="8403124" cy="37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72" y="152401"/>
            <a:ext cx="838605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184200" y="76375"/>
            <a:ext cx="8775600" cy="3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Search : Marks search result(s) on the map. </a:t>
            </a:r>
            <a:r>
              <a:rPr i="1" lang="en" sz="2000">
                <a:solidFill>
                  <a:srgbClr val="37474F"/>
                </a:solidFill>
                <a:highlight>
                  <a:srgbClr val="FFFFFF"/>
                </a:highlight>
              </a:rPr>
              <a:t>Required : Name of the place. [currently restricted to US - to provide best results + small dataset of hospitals available]</a:t>
            </a:r>
            <a:endParaRPr i="1" sz="2000">
              <a:solidFill>
                <a:srgbClr val="37474F"/>
              </a:solidFill>
              <a:highlight>
                <a:srgbClr val="FFFFFF"/>
              </a:highlight>
            </a:endParaRPr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325" y="1349925"/>
            <a:ext cx="7039350" cy="30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2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184200" y="76375"/>
            <a:ext cx="3655200" cy="3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My Location : Pushes GPS marker to your location + centers the map.</a:t>
            </a:r>
            <a:endParaRPr b="1" sz="2000">
              <a:solidFill>
                <a:srgbClr val="37474F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highlight>
                <a:srgbClr val="FFFFFF"/>
              </a:highlight>
            </a:endParaRPr>
          </a:p>
          <a:p>
            <a:pPr indent="-355600" lvl="0" marL="457200" rtl="0" algn="just">
              <a:spcBef>
                <a:spcPts val="1600"/>
              </a:spcBef>
              <a:spcAft>
                <a:spcPts val="0"/>
              </a:spcAft>
              <a:buClr>
                <a:srgbClr val="37474F"/>
              </a:buClr>
              <a:buSzPts val="2000"/>
              <a:buChar char="●"/>
            </a:pP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Live Status : Click anywhere on the map to get title of the position. Also, used to display other statuses.</a:t>
            </a:r>
            <a:endParaRPr b="1" sz="2000">
              <a:solidFill>
                <a:srgbClr val="37474F"/>
              </a:solidFill>
              <a:highlight>
                <a:srgbClr val="FFFFFF"/>
              </a:highlight>
            </a:endParaRPr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950" y="76375"/>
            <a:ext cx="4976576" cy="33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51200"/>
            <a:ext cx="9144001" cy="4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71725" y="2050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PROBLEM STATEMENT</a:t>
            </a:r>
            <a:endParaRPr sz="3900"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912475"/>
            <a:ext cx="8520600" cy="3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2200"/>
              <a:buChar char="●"/>
            </a:pPr>
            <a:r>
              <a:rPr b="1" lang="en" sz="2200">
                <a:solidFill>
                  <a:srgbClr val="37474F"/>
                </a:solidFill>
                <a:highlight>
                  <a:srgbClr val="FFFFFF"/>
                </a:highlight>
              </a:rPr>
              <a:t>Track a Bed</a:t>
            </a:r>
            <a:endParaRPr b="1" sz="2200">
              <a:solidFill>
                <a:srgbClr val="37474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7474F"/>
              </a:solidFill>
              <a:highlight>
                <a:srgbClr val="FFFFFF"/>
              </a:highlight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37474F"/>
              </a:buClr>
              <a:buSzPts val="2200"/>
              <a:buChar char="●"/>
            </a:pPr>
            <a:r>
              <a:rPr b="1" lang="en" sz="2200">
                <a:solidFill>
                  <a:srgbClr val="37474F"/>
                </a:solidFill>
                <a:highlight>
                  <a:srgbClr val="FFFFFF"/>
                </a:highlight>
              </a:rPr>
              <a:t>A web application using HERE Maps to track the nearby hospitals around us. </a:t>
            </a:r>
            <a:endParaRPr b="1" sz="2200">
              <a:solidFill>
                <a:srgbClr val="37474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7474F"/>
              </a:solidFill>
              <a:highlight>
                <a:srgbClr val="FFFFFF"/>
              </a:highlight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37474F"/>
              </a:buClr>
              <a:buSzPts val="2200"/>
              <a:buChar char="●"/>
            </a:pPr>
            <a:r>
              <a:rPr b="1" lang="en" sz="2200">
                <a:solidFill>
                  <a:srgbClr val="37474F"/>
                </a:solidFill>
                <a:highlight>
                  <a:srgbClr val="FFFFFF"/>
                </a:highlight>
              </a:rPr>
              <a:t>The application will be connected to the hospital's database, and give us information about the availability of beds and facilities in that particular hospital.</a:t>
            </a:r>
            <a:endParaRPr b="1" sz="2200">
              <a:solidFill>
                <a:srgbClr val="37474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0" y="76375"/>
            <a:ext cx="3057000" cy="3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Assistant</a:t>
            </a: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 Macro : An AI based bot that helps user to guide through different </a:t>
            </a: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features</a:t>
            </a: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 and functionalities of the application. </a:t>
            </a:r>
            <a:r>
              <a:rPr i="1" lang="en" sz="2000">
                <a:solidFill>
                  <a:srgbClr val="37474F"/>
                </a:solidFill>
                <a:highlight>
                  <a:srgbClr val="FFFFFF"/>
                </a:highlight>
              </a:rPr>
              <a:t>Found at the bottom-right corner of the webpage.</a:t>
            </a:r>
            <a:endParaRPr i="1" sz="2000">
              <a:solidFill>
                <a:srgbClr val="37474F"/>
              </a:solidFill>
              <a:highlight>
                <a:srgbClr val="FFFFFF"/>
              </a:highlight>
            </a:endParaRPr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600" y="3781600"/>
            <a:ext cx="109537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000" y="76363"/>
            <a:ext cx="287010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7725" y="76375"/>
            <a:ext cx="29091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0" y="58500"/>
            <a:ext cx="29130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157" y="58500"/>
            <a:ext cx="288969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9251" y="152400"/>
            <a:ext cx="2822348" cy="4695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0" y="76375"/>
            <a:ext cx="3057000" cy="3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Dark Mode : Makes it easier for the user to visit the webpage in dim light without adding extra strain on the eyes.</a:t>
            </a:r>
            <a:endParaRPr b="1" sz="2000">
              <a:solidFill>
                <a:srgbClr val="37474F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2000">
                <a:solidFill>
                  <a:srgbClr val="37474F"/>
                </a:solidFill>
                <a:highlight>
                  <a:srgbClr val="FFFFFF"/>
                </a:highlight>
              </a:rPr>
              <a:t>Toggle between Dark and Light Mode available at the </a:t>
            </a:r>
            <a:r>
              <a:rPr i="1" lang="en" sz="2000">
                <a:solidFill>
                  <a:srgbClr val="37474F"/>
                </a:solidFill>
                <a:highlight>
                  <a:srgbClr val="FFFFFF"/>
                </a:highlight>
              </a:rPr>
              <a:t>top</a:t>
            </a:r>
            <a:r>
              <a:rPr i="1" lang="en" sz="2000">
                <a:solidFill>
                  <a:srgbClr val="37474F"/>
                </a:solidFill>
                <a:highlight>
                  <a:srgbClr val="FFFFFF"/>
                </a:highlight>
              </a:rPr>
              <a:t> right corner of the page.</a:t>
            </a:r>
            <a:endParaRPr i="1" sz="2000">
              <a:solidFill>
                <a:srgbClr val="37474F"/>
              </a:solidFill>
              <a:highlight>
                <a:srgbClr val="FFFFFF"/>
              </a:highlight>
            </a:endParaRPr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400" y="76375"/>
            <a:ext cx="4206702" cy="209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9400" y="2884750"/>
            <a:ext cx="4206700" cy="2105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9275" y="1526100"/>
            <a:ext cx="3804720" cy="209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0" y="76375"/>
            <a:ext cx="3057000" cy="3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2000"/>
              <a:buChar char="●"/>
            </a:pP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User Markers : Dynamic Markers with user defined data. Draggable + Custom + Dynamic. </a:t>
            </a:r>
            <a:endParaRPr b="1" sz="2000">
              <a:solidFill>
                <a:srgbClr val="37474F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2000">
                <a:solidFill>
                  <a:srgbClr val="37474F"/>
                </a:solidFill>
                <a:highlight>
                  <a:srgbClr val="FFFFFF"/>
                </a:highlight>
              </a:rPr>
              <a:t>Activates / Adds with a long click / tap on the screen.</a:t>
            </a:r>
            <a:endParaRPr i="1" sz="2000">
              <a:solidFill>
                <a:srgbClr val="37474F"/>
              </a:solidFill>
              <a:highlight>
                <a:srgbClr val="FFFFFF"/>
              </a:highlight>
            </a:endParaRPr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300" y="444500"/>
            <a:ext cx="547687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4775" y="3602775"/>
            <a:ext cx="94297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6213" y="3097950"/>
            <a:ext cx="459105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11700" y="1832850"/>
            <a:ext cx="8512200" cy="14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Responsive UI/UX</a:t>
            </a:r>
            <a:endParaRPr sz="6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372" y="152400"/>
            <a:ext cx="245505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8"/>
          <p:cNvSpPr txBox="1"/>
          <p:nvPr>
            <p:ph idx="4294967295" type="title"/>
          </p:nvPr>
        </p:nvSpPr>
        <p:spPr>
          <a:xfrm>
            <a:off x="238175" y="908400"/>
            <a:ext cx="3424800" cy="7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UI/UX</a:t>
            </a:r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982" y="152400"/>
            <a:ext cx="252856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 txBox="1"/>
          <p:nvPr/>
        </p:nvSpPr>
        <p:spPr>
          <a:xfrm>
            <a:off x="111875" y="1871150"/>
            <a:ext cx="3677400" cy="22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Beautiful Responsive Design</a:t>
            </a:r>
            <a:endParaRPr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Adjust according to device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Whether an android an iphone or an ipod it automatically adjust itself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38" y="152400"/>
            <a:ext cx="240021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351" y="152400"/>
            <a:ext cx="244690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9656" y="152400"/>
            <a:ext cx="241659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63" y="152400"/>
            <a:ext cx="241934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212" y="152400"/>
            <a:ext cx="2408452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4064" y="152400"/>
            <a:ext cx="24084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idx="1" type="body"/>
          </p:nvPr>
        </p:nvSpPr>
        <p:spPr>
          <a:xfrm>
            <a:off x="0" y="76375"/>
            <a:ext cx="3057000" cy="3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2000"/>
              <a:buChar char="●"/>
            </a:pP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Misc Pages</a:t>
            </a: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 </a:t>
            </a:r>
            <a:endParaRPr b="1" sz="2000">
              <a:solidFill>
                <a:srgbClr val="37474F"/>
              </a:solidFill>
              <a:highlight>
                <a:srgbClr val="FFFFFF"/>
              </a:highlight>
            </a:endParaRPr>
          </a:p>
          <a:p>
            <a:pPr indent="-355600" lvl="1" marL="1371600" rtl="0" algn="just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2000"/>
              <a:buChar char="○"/>
            </a:pP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About</a:t>
            </a:r>
            <a:endParaRPr b="1" sz="2000">
              <a:solidFill>
                <a:srgbClr val="37474F"/>
              </a:solidFill>
              <a:highlight>
                <a:srgbClr val="FFFFFF"/>
              </a:highlight>
            </a:endParaRPr>
          </a:p>
          <a:p>
            <a:pPr indent="-355600" lvl="1" marL="1371600" rtl="0" algn="just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2000"/>
              <a:buChar char="○"/>
            </a:pP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Technology</a:t>
            </a:r>
            <a:endParaRPr b="1" sz="2000">
              <a:solidFill>
                <a:srgbClr val="37474F"/>
              </a:solidFill>
              <a:highlight>
                <a:srgbClr val="FFFFFF"/>
              </a:highlight>
            </a:endParaRPr>
          </a:p>
          <a:p>
            <a:pPr indent="-355600" lvl="1" marL="1371600" rtl="0" algn="just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2000"/>
              <a:buChar char="○"/>
            </a:pPr>
            <a:r>
              <a:rPr b="1" lang="en" sz="2000">
                <a:solidFill>
                  <a:srgbClr val="37474F"/>
                </a:solidFill>
                <a:highlight>
                  <a:srgbClr val="FFFFFF"/>
                </a:highlight>
              </a:rPr>
              <a:t>Contact</a:t>
            </a:r>
            <a:endParaRPr b="1" sz="2000">
              <a:solidFill>
                <a:srgbClr val="37474F"/>
              </a:solidFill>
              <a:highlight>
                <a:srgbClr val="FFFFFF"/>
              </a:highlight>
            </a:endParaRPr>
          </a:p>
        </p:txBody>
      </p:sp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850" y="76374"/>
            <a:ext cx="4678152" cy="234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75" y="1917200"/>
            <a:ext cx="5016199" cy="306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0900" y="1771175"/>
            <a:ext cx="5152100" cy="261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311700" y="814500"/>
            <a:ext cx="8520600" cy="3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Link to project :</a:t>
            </a:r>
            <a:endParaRPr b="1"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3000" u="sng">
                <a:solidFill>
                  <a:schemeClr val="accent5"/>
                </a:solidFill>
                <a:hlinkClick r:id="rId3"/>
              </a:rPr>
              <a:t>https://maps-bitsian.herokuapp.com/</a:t>
            </a:r>
            <a:endParaRPr b="1"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000"/>
              <a:t>Link to Video Demonstration 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3000" u="sng">
                <a:solidFill>
                  <a:schemeClr val="hlink"/>
                </a:solidFill>
                <a:hlinkClick r:id="rId4"/>
              </a:rPr>
              <a:t>https://youtu.be/dM-3TJw0hH4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613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IDEA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7474F"/>
                </a:solidFill>
                <a:highlight>
                  <a:srgbClr val="FFFFFF"/>
                </a:highlight>
              </a:rPr>
              <a:t>A </a:t>
            </a:r>
            <a:r>
              <a:rPr b="1" lang="en" sz="2200" u="sng">
                <a:solidFill>
                  <a:srgbClr val="37474F"/>
                </a:solidFill>
                <a:highlight>
                  <a:srgbClr val="FFFFFF"/>
                </a:highlight>
              </a:rPr>
              <a:t>Load Balancer</a:t>
            </a:r>
            <a:r>
              <a:rPr b="1" lang="en" sz="2200">
                <a:solidFill>
                  <a:srgbClr val="37474F"/>
                </a:solidFill>
                <a:highlight>
                  <a:srgbClr val="FFFFFF"/>
                </a:highlight>
              </a:rPr>
              <a:t>, based on treatment resources available at the disposal of various medical units around the patient’s location, aimed at optimizing to make most effective and efficient usage of these healthcare facilities.</a:t>
            </a:r>
            <a:endParaRPr b="1" sz="2200">
              <a:solidFill>
                <a:srgbClr val="37474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200">
              <a:solidFill>
                <a:srgbClr val="37474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Q&amp;A</a:t>
            </a:r>
            <a:endParaRPr sz="20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61325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MOTIVATION FOR THE IDEA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600" y="644800"/>
            <a:ext cx="5486801" cy="4319750"/>
          </a:xfrm>
          <a:prstGeom prst="rect">
            <a:avLst/>
          </a:prstGeom>
          <a:noFill/>
          <a:ln cap="flat" cmpd="sng" w="38100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138" y="67825"/>
            <a:ext cx="5341725" cy="50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3370000" y="1325600"/>
            <a:ext cx="1878000" cy="93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3370000" y="3741975"/>
            <a:ext cx="1878000" cy="102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-38700" y="408600"/>
            <a:ext cx="9221400" cy="4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b="1" lang="en" sz="2200">
                <a:solidFill>
                  <a:srgbClr val="37474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People per Doctor Statistics clearly show that India lacks the resources and infrastructure to deal with the COVID-19.</a:t>
            </a:r>
            <a:endParaRPr b="1" sz="2200">
              <a:solidFill>
                <a:srgbClr val="37474F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b="1" lang="en" sz="2200">
                <a:solidFill>
                  <a:srgbClr val="37474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So we wanted to find a way to optimize the Resource allocation ahead so that current resources are utilized adequately without causing mayhem.</a:t>
            </a:r>
            <a:endParaRPr b="1" sz="2200">
              <a:solidFill>
                <a:srgbClr val="37474F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b="1" lang="en" sz="2200">
                <a:solidFill>
                  <a:srgbClr val="37474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Because COVID-19 is a contagious virus that can spread quickly and visiting the hospital for some data doesn’t make sense, </a:t>
            </a:r>
            <a:r>
              <a:rPr b="1" lang="en" sz="2200">
                <a:solidFill>
                  <a:srgbClr val="37474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at least</a:t>
            </a:r>
            <a:r>
              <a:rPr b="1" lang="en" sz="2200">
                <a:solidFill>
                  <a:srgbClr val="37474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during the pandemic.</a:t>
            </a:r>
            <a:endParaRPr b="1" sz="2200">
              <a:solidFill>
                <a:srgbClr val="37474F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b="1" lang="en" sz="2200">
                <a:solidFill>
                  <a:srgbClr val="37474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 case of emergency, finding free beds and hospitals is difficult, but having the information beforehand can be useful.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900" y="22451"/>
            <a:ext cx="4500576" cy="509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/>
          <p:nvPr/>
        </p:nvSpPr>
        <p:spPr>
          <a:xfrm>
            <a:off x="2431025" y="1023050"/>
            <a:ext cx="365100" cy="309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0" y="2024850"/>
            <a:ext cx="24309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Only few countries meet WHO recommendations</a:t>
            </a:r>
            <a:endParaRPr sz="2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61300" y="163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APPROACH TOWARDS IDEA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9846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2200">
                <a:solidFill>
                  <a:srgbClr val="37474F"/>
                </a:solidFill>
                <a:highlight>
                  <a:srgbClr val="FFFFFF"/>
                </a:highlight>
              </a:rPr>
              <a:t>Mapping of all data points that can be updated in real-time on the map to provide accurate information to the patient.</a:t>
            </a:r>
            <a:endParaRPr b="1" sz="2200">
              <a:solidFill>
                <a:srgbClr val="37474F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2200">
                <a:solidFill>
                  <a:srgbClr val="37474F"/>
                </a:solidFill>
                <a:highlight>
                  <a:srgbClr val="FFFFFF"/>
                </a:highlight>
              </a:rPr>
              <a:t>Routing to best (fastest + nearest) possible medical facility available to the patient.</a:t>
            </a:r>
            <a:endParaRPr b="1" sz="2200">
              <a:solidFill>
                <a:srgbClr val="37474F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2200">
                <a:solidFill>
                  <a:srgbClr val="37474F"/>
                </a:solidFill>
                <a:highlight>
                  <a:srgbClr val="FFFFFF"/>
                </a:highlight>
              </a:rPr>
              <a:t>Locating all emergency health units to the user.</a:t>
            </a:r>
            <a:endParaRPr b="1" sz="2200">
              <a:solidFill>
                <a:srgbClr val="37474F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2200">
                <a:solidFill>
                  <a:srgbClr val="37474F"/>
                </a:solidFill>
                <a:highlight>
                  <a:srgbClr val="FFFFFF"/>
                </a:highlight>
              </a:rPr>
              <a:t>Medical facility based search, to meet the exact need of the user.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6850" y="691075"/>
            <a:ext cx="1924800" cy="209364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>
            <p:ph type="title"/>
          </p:nvPr>
        </p:nvSpPr>
        <p:spPr>
          <a:xfrm>
            <a:off x="-43025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TECH STACK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9125" y="769025"/>
            <a:ext cx="2088600" cy="19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9025"/>
            <a:ext cx="1826076" cy="19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 rotWithShape="1">
          <a:blip r:embed="rId6">
            <a:alphaModFix/>
          </a:blip>
          <a:srcRect b="4246" l="7838" r="9386" t="6172"/>
          <a:stretch/>
        </p:blipFill>
        <p:spPr>
          <a:xfrm>
            <a:off x="2991400" y="749850"/>
            <a:ext cx="1533638" cy="19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 rotWithShape="1">
          <a:blip r:embed="rId7">
            <a:alphaModFix/>
          </a:blip>
          <a:srcRect b="20469" l="26040" r="23592" t="20522"/>
          <a:stretch/>
        </p:blipFill>
        <p:spPr>
          <a:xfrm>
            <a:off x="5214200" y="2827175"/>
            <a:ext cx="1686700" cy="197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2976" y="1022925"/>
            <a:ext cx="2433876" cy="148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9">
            <a:alphaModFix/>
          </a:blip>
          <a:srcRect b="0" l="17207" r="18080" t="0"/>
          <a:stretch/>
        </p:blipFill>
        <p:spPr>
          <a:xfrm>
            <a:off x="6973950" y="2725950"/>
            <a:ext cx="2020549" cy="197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47750" y="2870200"/>
            <a:ext cx="1848510" cy="18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838" y="2978162"/>
            <a:ext cx="1764376" cy="167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95228" y="2806750"/>
            <a:ext cx="1976100" cy="19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